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1" r:id="rId4"/>
    <p:sldMasterId id="2147483683" r:id="rId5"/>
  </p:sldMasterIdLst>
  <p:notesMasterIdLst>
    <p:notesMasterId r:id="rId8"/>
  </p:notesMasterIdLst>
  <p:sldIdLst>
    <p:sldId id="336" r:id="rId6"/>
    <p:sldId id="340" r:id="rId7"/>
    <p:sldId id="280" r:id="rId9"/>
    <p:sldId id="281" r:id="rId10"/>
    <p:sldId id="339" r:id="rId11"/>
    <p:sldId id="283" r:id="rId12"/>
    <p:sldId id="338" r:id="rId13"/>
    <p:sldId id="299" r:id="rId14"/>
    <p:sldId id="300" r:id="rId15"/>
    <p:sldId id="301" r:id="rId16"/>
    <p:sldId id="302" r:id="rId17"/>
    <p:sldId id="303" r:id="rId18"/>
  </p:sldIdLst>
  <p:sldSz cx="12192000" cy="6858000"/>
  <p:notesSz cx="7103745" cy="10234295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B7C2"/>
    <a:srgbClr val="338CF8"/>
    <a:srgbClr val="FFB9A8"/>
    <a:srgbClr val="0078C1"/>
    <a:srgbClr val="009E84"/>
    <a:srgbClr val="007AC2"/>
    <a:srgbClr val="309AF4"/>
    <a:srgbClr val="13B7BE"/>
    <a:srgbClr val="04B9A2"/>
    <a:srgbClr val="338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930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92" y="52"/>
      </p:cViewPr>
      <p:guideLst>
        <p:guide orient="horz" pos="2160"/>
        <p:guide pos="38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gs" Target="tags/tag13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314C8258-895C-4E12-A336-1AE08A26738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148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49" name="备注占位符 4"/>
          <p:cNvSpPr>
            <a:spLocks noGrp="1"/>
          </p:cNvSpPr>
          <p:nvPr>
            <p:ph type="body" sz="quarter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631DD1D6-BE42-4C23-AD62-A3FB19840D0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638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656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6656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048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837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5837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041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6041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246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6246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451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6451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auto"/>
            <a:r>
              <a:rPr lang="zh-CN" altLang="en-US" strike="noStrike" noProof="1"/>
              <a:t>单击此处添加标题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单击此处添加副标题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0.xml"/><Relationship Id="rId8" Type="http://schemas.openxmlformats.org/officeDocument/2006/relationships/slideLayout" Target="../slideLayouts/slideLayout29.xml"/><Relationship Id="rId7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0.xml"/><Relationship Id="rId7" Type="http://schemas.openxmlformats.org/officeDocument/2006/relationships/slideLayout" Target="../slideLayouts/slideLayout39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075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10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11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2.xml"/><Relationship Id="rId2" Type="http://schemas.openxmlformats.org/officeDocument/2006/relationships/image" Target="../media/image6.png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2.xml"/><Relationship Id="rId2" Type="http://schemas.openxmlformats.org/officeDocument/2006/relationships/image" Target="../media/image7.png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同心圆 7"/>
          <p:cNvSpPr/>
          <p:nvPr/>
        </p:nvSpPr>
        <p:spPr>
          <a:xfrm rot="7468703">
            <a:off x="-710406" y="-797719"/>
            <a:ext cx="8455025" cy="8453438"/>
          </a:xfrm>
          <a:prstGeom prst="donut">
            <a:avLst>
              <a:gd name="adj" fmla="val 12710"/>
            </a:avLst>
          </a:prstGeom>
          <a:gradFill>
            <a:gsLst>
              <a:gs pos="0">
                <a:srgbClr val="0425AB">
                  <a:alpha val="0"/>
                </a:srgbClr>
              </a:gs>
              <a:gs pos="99000">
                <a:srgbClr val="1391E6">
                  <a:alpha val="1146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defRPr/>
            </a:pPr>
            <a:endParaRPr kumimoji="1" lang="zh-CN" altLang="en-US" sz="1800" strike="noStrike" noProof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同心圆 2"/>
          <p:cNvSpPr/>
          <p:nvPr/>
        </p:nvSpPr>
        <p:spPr>
          <a:xfrm rot="7468703">
            <a:off x="868363" y="779463"/>
            <a:ext cx="5299075" cy="5299075"/>
          </a:xfrm>
          <a:prstGeom prst="donut">
            <a:avLst>
              <a:gd name="adj" fmla="val 15461"/>
            </a:avLst>
          </a:prstGeom>
          <a:gradFill>
            <a:gsLst>
              <a:gs pos="98000">
                <a:srgbClr val="0089BC">
                  <a:alpha val="100000"/>
                </a:srgbClr>
              </a:gs>
              <a:gs pos="15000">
                <a:srgbClr val="009E83">
                  <a:alpha val="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defRPr/>
            </a:pPr>
            <a:endParaRPr kumimoji="1" lang="zh-CN" altLang="en-US" sz="1800" strike="noStrike" noProof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339" name="文本框 3"/>
          <p:cNvSpPr txBox="1"/>
          <p:nvPr/>
        </p:nvSpPr>
        <p:spPr>
          <a:xfrm>
            <a:off x="5172075" y="2809875"/>
            <a:ext cx="6283325" cy="124425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4200" b="1" dirty="0">
                <a:solidFill>
                  <a:srgbClr val="033A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高效办成一件事进度查询</a:t>
            </a:r>
            <a:endParaRPr lang="zh-CN" altLang="en-US" sz="4200" dirty="0">
              <a:solidFill>
                <a:srgbClr val="033A8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操作介绍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36813" y="2562225"/>
            <a:ext cx="1903413" cy="1732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n-US" altLang="zh-CN" sz="10665" b="1" noProof="1">
                <a:solidFill>
                  <a:srgbClr val="0078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01</a:t>
            </a:r>
            <a:endParaRPr kumimoji="1" lang="en-US" altLang="zh-CN" sz="10665" b="1" noProof="1">
              <a:solidFill>
                <a:srgbClr val="0078C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568" y="818405"/>
            <a:ext cx="10518775" cy="499963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61443" name="组合 21"/>
          <p:cNvGrpSpPr/>
          <p:nvPr/>
        </p:nvGrpSpPr>
        <p:grpSpPr>
          <a:xfrm>
            <a:off x="831850" y="5772150"/>
            <a:ext cx="10518775" cy="439738"/>
            <a:chOff x="1310" y="9089"/>
            <a:chExt cx="16565" cy="694"/>
          </a:xfrm>
        </p:grpSpPr>
        <p:sp>
          <p:nvSpPr>
            <p:cNvPr id="23" name="矩形 22"/>
            <p:cNvSpPr/>
            <p:nvPr/>
          </p:nvSpPr>
          <p:spPr>
            <a:xfrm>
              <a:off x="1310" y="9089"/>
              <a:ext cx="16565" cy="694"/>
            </a:xfrm>
            <a:prstGeom prst="rect">
              <a:avLst/>
            </a:prstGeom>
            <a:gradFill>
              <a:gsLst>
                <a:gs pos="0">
                  <a:srgbClr val="13B7BE">
                    <a:alpha val="100000"/>
                  </a:srgbClr>
                </a:gs>
                <a:gs pos="100000">
                  <a:srgbClr val="309AF4">
                    <a:alpha val="100000"/>
                  </a:srgbClr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61445" name="文本框 23"/>
            <p:cNvSpPr txBox="1"/>
            <p:nvPr/>
          </p:nvSpPr>
          <p:spPr>
            <a:xfrm>
              <a:off x="1627" y="9119"/>
              <a:ext cx="15946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第一步：进入市民网页首页 &gt; 办事大厅 &gt; 高效办成一件事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61446" name="组合 1"/>
          <p:cNvGrpSpPr/>
          <p:nvPr/>
        </p:nvGrpSpPr>
        <p:grpSpPr>
          <a:xfrm>
            <a:off x="-263525" y="357027"/>
            <a:ext cx="9947393" cy="442370"/>
            <a:chOff x="-415" y="562"/>
            <a:chExt cx="15666" cy="696"/>
          </a:xfrm>
        </p:grpSpPr>
        <p:grpSp>
          <p:nvGrpSpPr>
            <p:cNvPr id="61448" name="组合 6"/>
            <p:cNvGrpSpPr/>
            <p:nvPr/>
          </p:nvGrpSpPr>
          <p:grpSpPr>
            <a:xfrm>
              <a:off x="-415" y="562"/>
              <a:ext cx="2136" cy="696"/>
              <a:chOff x="-415" y="562"/>
              <a:chExt cx="2136" cy="696"/>
            </a:xfrm>
          </p:grpSpPr>
          <p:sp>
            <p:nvSpPr>
  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-41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65" y="562"/>
                <a:ext cx="696" cy="696"/>
              </a:xfrm>
              <a:prstGeom prst="ellipse">
                <a:avLst/>
              </a:prstGeom>
              <a:gradFill>
                <a:gsLst>
                  <a:gs pos="0">
                    <a:srgbClr val="04B9A2"/>
                  </a:gs>
                  <a:gs pos="100000">
                    <a:srgbClr val="338DF8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54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11" name="椭圆 10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1025" y="562"/>
                <a:ext cx="696" cy="696"/>
              </a:xfrm>
              <a:prstGeom prst="ellipse">
                <a:avLst/>
              </a:prstGeom>
              <a:gradFill>
                <a:gsLst>
                  <a:gs pos="100000">
                    <a:srgbClr val="3290F7"/>
                  </a:gs>
                  <a:gs pos="0">
                    <a:srgbClr val="06B9A4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1453" name="文本框 11"/>
            <p:cNvSpPr txBox="1"/>
            <p:nvPr/>
          </p:nvSpPr>
          <p:spPr>
            <a:xfrm>
              <a:off x="2162" y="581"/>
              <a:ext cx="13089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一、一件事电子结果查询指引</a:t>
              </a:r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b="15090"/>
          <a:stretch>
            <a:fillRect/>
          </a:stretch>
        </p:blipFill>
        <p:spPr>
          <a:xfrm>
            <a:off x="408632" y="912433"/>
            <a:ext cx="11538893" cy="4646992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63491" name="组合 21"/>
          <p:cNvGrpSpPr/>
          <p:nvPr/>
        </p:nvGrpSpPr>
        <p:grpSpPr>
          <a:xfrm>
            <a:off x="831850" y="5772150"/>
            <a:ext cx="10518775" cy="439738"/>
            <a:chOff x="1310" y="9089"/>
            <a:chExt cx="16565" cy="694"/>
          </a:xfrm>
        </p:grpSpPr>
        <p:sp>
          <p:nvSpPr>
            <p:cNvPr id="23" name="矩形 22"/>
            <p:cNvSpPr/>
            <p:nvPr/>
          </p:nvSpPr>
          <p:spPr>
            <a:xfrm>
              <a:off x="1310" y="9089"/>
              <a:ext cx="16565" cy="694"/>
            </a:xfrm>
            <a:prstGeom prst="rect">
              <a:avLst/>
            </a:prstGeom>
            <a:gradFill>
              <a:gsLst>
                <a:gs pos="0">
                  <a:srgbClr val="13B7BE">
                    <a:alpha val="100000"/>
                  </a:srgbClr>
                </a:gs>
                <a:gs pos="100000">
                  <a:srgbClr val="309AF4">
                    <a:alpha val="100000"/>
                  </a:srgbClr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63493" name="文本框 23"/>
            <p:cNvSpPr txBox="1"/>
            <p:nvPr/>
          </p:nvSpPr>
          <p:spPr>
            <a:xfrm>
              <a:off x="1627" y="9119"/>
              <a:ext cx="15946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第二步：进入高效办成一件事电子结果页，点击“下载”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63494" name="组合 1"/>
          <p:cNvGrpSpPr/>
          <p:nvPr/>
        </p:nvGrpSpPr>
        <p:grpSpPr>
          <a:xfrm>
            <a:off x="-263525" y="357027"/>
            <a:ext cx="9947393" cy="442370"/>
            <a:chOff x="-415" y="562"/>
            <a:chExt cx="15666" cy="696"/>
          </a:xfrm>
        </p:grpSpPr>
        <p:grpSp>
          <p:nvGrpSpPr>
            <p:cNvPr id="63496" name="组合 6"/>
            <p:cNvGrpSpPr/>
            <p:nvPr/>
          </p:nvGrpSpPr>
          <p:grpSpPr>
            <a:xfrm>
              <a:off x="-415" y="562"/>
              <a:ext cx="2136" cy="696"/>
              <a:chOff x="-415" y="562"/>
              <a:chExt cx="2136" cy="696"/>
            </a:xfrm>
          </p:grpSpPr>
          <p:sp>
            <p:nvSpPr>
  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-41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65" y="562"/>
                <a:ext cx="696" cy="696"/>
              </a:xfrm>
              <a:prstGeom prst="ellipse">
                <a:avLst/>
              </a:prstGeom>
              <a:gradFill>
                <a:gsLst>
                  <a:gs pos="0">
                    <a:srgbClr val="04B9A2"/>
                  </a:gs>
                  <a:gs pos="100000">
                    <a:srgbClr val="338DF8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54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11" name="椭圆 10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1025" y="562"/>
                <a:ext cx="696" cy="696"/>
              </a:xfrm>
              <a:prstGeom prst="ellipse">
                <a:avLst/>
              </a:prstGeom>
              <a:gradFill>
                <a:gsLst>
                  <a:gs pos="100000">
                    <a:srgbClr val="3290F7"/>
                  </a:gs>
                  <a:gs pos="0">
                    <a:srgbClr val="06B9A4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3501" name="文本框 11"/>
            <p:cNvSpPr txBox="1"/>
            <p:nvPr/>
          </p:nvSpPr>
          <p:spPr>
            <a:xfrm>
              <a:off x="2162" y="581"/>
              <a:ext cx="13089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一、一件事电子结果查询指引</a:t>
              </a:r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626" y="831716"/>
            <a:ext cx="11614747" cy="5194567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65539" name="组合 21"/>
          <p:cNvGrpSpPr/>
          <p:nvPr/>
        </p:nvGrpSpPr>
        <p:grpSpPr>
          <a:xfrm>
            <a:off x="831850" y="5772150"/>
            <a:ext cx="10518775" cy="439738"/>
            <a:chOff x="1310" y="9089"/>
            <a:chExt cx="16565" cy="694"/>
          </a:xfrm>
        </p:grpSpPr>
        <p:sp>
          <p:nvSpPr>
            <p:cNvPr id="23" name="矩形 22"/>
            <p:cNvSpPr/>
            <p:nvPr/>
          </p:nvSpPr>
          <p:spPr>
            <a:xfrm>
              <a:off x="1310" y="9089"/>
              <a:ext cx="16565" cy="694"/>
            </a:xfrm>
            <a:prstGeom prst="rect">
              <a:avLst/>
            </a:prstGeom>
            <a:gradFill>
              <a:gsLst>
                <a:gs pos="0">
                  <a:srgbClr val="13B7BE">
                    <a:alpha val="100000"/>
                  </a:srgbClr>
                </a:gs>
                <a:gs pos="100000">
                  <a:srgbClr val="309AF4">
                    <a:alpha val="100000"/>
                  </a:srgbClr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65541" name="文本框 23"/>
            <p:cNvSpPr txBox="1"/>
            <p:nvPr/>
          </p:nvSpPr>
          <p:spPr>
            <a:xfrm>
              <a:off x="1627" y="9119"/>
              <a:ext cx="15946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第三步：查看审批结果并下载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65542" name="组合 1"/>
          <p:cNvGrpSpPr/>
          <p:nvPr/>
        </p:nvGrpSpPr>
        <p:grpSpPr>
          <a:xfrm>
            <a:off x="-263525" y="357027"/>
            <a:ext cx="9947393" cy="442370"/>
            <a:chOff x="-415" y="562"/>
            <a:chExt cx="15666" cy="696"/>
          </a:xfrm>
        </p:grpSpPr>
        <p:grpSp>
          <p:nvGrpSpPr>
            <p:cNvPr id="65544" name="组合 6"/>
            <p:cNvGrpSpPr/>
            <p:nvPr/>
          </p:nvGrpSpPr>
          <p:grpSpPr>
            <a:xfrm>
              <a:off x="-415" y="562"/>
              <a:ext cx="2136" cy="696"/>
              <a:chOff x="-415" y="562"/>
              <a:chExt cx="2136" cy="696"/>
            </a:xfrm>
          </p:grpSpPr>
          <p:sp>
            <p:nvSpPr>
  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-41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65" y="562"/>
                <a:ext cx="696" cy="696"/>
              </a:xfrm>
              <a:prstGeom prst="ellipse">
                <a:avLst/>
              </a:prstGeom>
              <a:gradFill>
                <a:gsLst>
                  <a:gs pos="0">
                    <a:srgbClr val="04B9A2"/>
                  </a:gs>
                  <a:gs pos="100000">
                    <a:srgbClr val="338DF8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54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11" name="椭圆 10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1025" y="562"/>
                <a:ext cx="696" cy="696"/>
              </a:xfrm>
              <a:prstGeom prst="ellipse">
                <a:avLst/>
              </a:prstGeom>
              <a:gradFill>
                <a:gsLst>
                  <a:gs pos="100000">
                    <a:srgbClr val="3290F7"/>
                  </a:gs>
                  <a:gs pos="0">
                    <a:srgbClr val="06B9A4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5549" name="文本框 11"/>
            <p:cNvSpPr txBox="1"/>
            <p:nvPr/>
          </p:nvSpPr>
          <p:spPr>
            <a:xfrm>
              <a:off x="2162" y="581"/>
              <a:ext cx="13089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一、一件事电子结果查询指引</a:t>
              </a:r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15362" name="图片 9"/>
          <p:cNvPicPr>
            <a:picLocks noChangeAspect="1"/>
          </p:cNvPicPr>
          <p:nvPr/>
        </p:nvPicPr>
        <p:blipFill>
          <a:blip r:embed="rId2"/>
          <a:srcRect b="42619"/>
          <a:stretch>
            <a:fillRect/>
          </a:stretch>
        </p:blipFill>
        <p:spPr>
          <a:xfrm>
            <a:off x="346075" y="1474788"/>
            <a:ext cx="11204575" cy="4665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373188" y="298450"/>
            <a:ext cx="8310563" cy="500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noProof="1">
                <a:solidFill>
                  <a:srgbClr val="0078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访问广东政务服务网</a:t>
            </a:r>
            <a:r>
              <a:rPr lang="zh-CN" altLang="en-US" sz="2660" b="1" noProof="1">
                <a:solidFill>
                  <a:srgbClr val="0078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 </a:t>
            </a:r>
            <a:r>
              <a:rPr lang="zh-CN" altLang="en-US" sz="1600" b="1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www.gdzwfw.gov.cn</a:t>
            </a:r>
            <a:endParaRPr lang="zh-CN" altLang="en-US" sz="1600" b="1" noProof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5365" name="组合 78"/>
          <p:cNvGrpSpPr/>
          <p:nvPr/>
        </p:nvGrpSpPr>
        <p:grpSpPr>
          <a:xfrm>
            <a:off x="-263525" y="357188"/>
            <a:ext cx="1355725" cy="441325"/>
            <a:chOff x="-415" y="562"/>
            <a:chExt cx="2136" cy="696"/>
          </a:xfrm>
        </p:grpSpPr>
        <p:sp>
          <p:nvSpPr>
            <p:cNvPr id="7" name="椭圆 6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-41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65" y="562"/>
              <a:ext cx="696" cy="696"/>
            </a:xfrm>
            <a:prstGeom prst="ellipse">
              <a:avLst/>
            </a:prstGeom>
            <a:gradFill>
              <a:gsLst>
                <a:gs pos="0">
                  <a:srgbClr val="04B9A2"/>
                </a:gs>
                <a:gs pos="100000">
                  <a:srgbClr val="338DF8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  <p:sp>
          <p:nvSpPr>
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54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1025" y="562"/>
              <a:ext cx="696" cy="696"/>
            </a:xfrm>
            <a:prstGeom prst="ellipse">
              <a:avLst/>
            </a:prstGeom>
            <a:gradFill>
              <a:gsLst>
                <a:gs pos="100000">
                  <a:srgbClr val="3290F7"/>
                </a:gs>
                <a:gs pos="0">
                  <a:srgbClr val="06B9A4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19460" name="组合 78"/>
          <p:cNvGrpSpPr/>
          <p:nvPr/>
        </p:nvGrpSpPr>
        <p:grpSpPr>
          <a:xfrm>
            <a:off x="-263525" y="357188"/>
            <a:ext cx="1355725" cy="441325"/>
            <a:chOff x="-415" y="562"/>
            <a:chExt cx="2136" cy="696"/>
          </a:xfrm>
        </p:grpSpPr>
        <p:sp>
          <p:nvSpPr>
            <p:cNvPr id="7" name="椭圆 6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-41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65" y="562"/>
              <a:ext cx="696" cy="696"/>
            </a:xfrm>
            <a:prstGeom prst="ellipse">
              <a:avLst/>
            </a:prstGeom>
            <a:gradFill>
              <a:gsLst>
                <a:gs pos="0">
                  <a:srgbClr val="04B9A2"/>
                </a:gs>
                <a:gs pos="100000">
                  <a:srgbClr val="338DF8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  <p:sp>
          <p:nvSpPr>
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54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1025" y="562"/>
              <a:ext cx="696" cy="696"/>
            </a:xfrm>
            <a:prstGeom prst="ellipse">
              <a:avLst/>
            </a:prstGeom>
            <a:gradFill>
              <a:gsLst>
                <a:gs pos="100000">
                  <a:srgbClr val="3290F7"/>
                </a:gs>
                <a:gs pos="0">
                  <a:srgbClr val="06B9A4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31850" y="5772150"/>
            <a:ext cx="10518775" cy="439738"/>
          </a:xfrm>
          <a:prstGeom prst="rect">
            <a:avLst/>
          </a:prstGeom>
          <a:gradFill>
            <a:gsLst>
              <a:gs pos="0">
                <a:srgbClr val="13B7BE">
                  <a:alpha val="100000"/>
                </a:srgbClr>
              </a:gs>
              <a:gs pos="100000">
                <a:srgbClr val="309AF4">
                  <a:alpha val="100000"/>
                </a:srgb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19466" name="文本框 10"/>
          <p:cNvSpPr txBox="1"/>
          <p:nvPr/>
        </p:nvSpPr>
        <p:spPr>
          <a:xfrm>
            <a:off x="1033463" y="5791200"/>
            <a:ext cx="1012507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切换到广州市，特色创新选择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高效办成一件事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，进入专题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73188" y="298450"/>
            <a:ext cx="8310563" cy="500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noProof="1">
                <a:solidFill>
                  <a:srgbClr val="0078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访问广东政务服务网</a:t>
            </a:r>
            <a:r>
              <a:rPr lang="zh-CN" altLang="en-US" sz="2660" b="1" noProof="1">
                <a:solidFill>
                  <a:srgbClr val="0078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 </a:t>
            </a:r>
            <a:r>
              <a:rPr lang="zh-CN" altLang="en-US" sz="1600" b="1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www.gdzwfw.gov.cn</a:t>
            </a:r>
            <a:endParaRPr lang="zh-CN" altLang="en-US" sz="1600" b="1" noProof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副标题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987" y="873125"/>
            <a:ext cx="6108863" cy="48907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6544"/>
          <a:stretch>
            <a:fillRect/>
          </a:stretch>
        </p:blipFill>
        <p:spPr>
          <a:xfrm>
            <a:off x="14614" y="826480"/>
            <a:ext cx="11970365" cy="5281903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21508" name="组合 78"/>
          <p:cNvGrpSpPr/>
          <p:nvPr/>
        </p:nvGrpSpPr>
        <p:grpSpPr>
          <a:xfrm>
            <a:off x="-263525" y="357188"/>
            <a:ext cx="1355725" cy="441325"/>
            <a:chOff x="-415" y="562"/>
            <a:chExt cx="2136" cy="696"/>
          </a:xfrm>
        </p:grpSpPr>
        <p:sp>
          <p:nvSpPr>
            <p:cNvPr id="7" name="椭圆 6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-41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65" y="562"/>
              <a:ext cx="696" cy="696"/>
            </a:xfrm>
            <a:prstGeom prst="ellipse">
              <a:avLst/>
            </a:prstGeom>
            <a:gradFill>
              <a:gsLst>
                <a:gs pos="0">
                  <a:srgbClr val="04B9A2"/>
                </a:gs>
                <a:gs pos="100000">
                  <a:srgbClr val="338DF8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  <p:sp>
          <p:nvSpPr>
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54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1025" y="562"/>
              <a:ext cx="696" cy="696"/>
            </a:xfrm>
            <a:prstGeom prst="ellipse">
              <a:avLst/>
            </a:prstGeom>
            <a:gradFill>
              <a:gsLst>
                <a:gs pos="100000">
                  <a:srgbClr val="3290F7"/>
                </a:gs>
                <a:gs pos="0">
                  <a:srgbClr val="06B9A4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73188" y="298450"/>
            <a:ext cx="8310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进入高效办成一件事专题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21508" name="组合 78"/>
          <p:cNvGrpSpPr/>
          <p:nvPr/>
        </p:nvGrpSpPr>
        <p:grpSpPr>
          <a:xfrm>
            <a:off x="-263525" y="357188"/>
            <a:ext cx="1355725" cy="441325"/>
            <a:chOff x="-415" y="562"/>
            <a:chExt cx="2136" cy="696"/>
          </a:xfrm>
        </p:grpSpPr>
        <p:sp>
          <p:nvSpPr>
            <p:cNvPr id="7" name="椭圆 6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-41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65" y="562"/>
              <a:ext cx="696" cy="696"/>
            </a:xfrm>
            <a:prstGeom prst="ellipse">
              <a:avLst/>
            </a:prstGeom>
            <a:gradFill>
              <a:gsLst>
                <a:gs pos="0">
                  <a:srgbClr val="04B9A2"/>
                </a:gs>
                <a:gs pos="100000">
                  <a:srgbClr val="338DF8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  <p:sp>
          <p:nvSpPr>
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54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1025" y="562"/>
              <a:ext cx="696" cy="696"/>
            </a:xfrm>
            <a:prstGeom prst="ellipse">
              <a:avLst/>
            </a:prstGeom>
            <a:gradFill>
              <a:gsLst>
                <a:gs pos="100000">
                  <a:srgbClr val="3290F7"/>
                </a:gs>
                <a:gs pos="0">
                  <a:srgbClr val="06B9A4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831850" y="5772150"/>
            <a:ext cx="10518775" cy="439738"/>
          </a:xfrm>
          <a:prstGeom prst="rect">
            <a:avLst/>
          </a:prstGeom>
          <a:gradFill>
            <a:gsLst>
              <a:gs pos="0">
                <a:srgbClr val="13B7BE">
                  <a:alpha val="100000"/>
                </a:srgbClr>
              </a:gs>
              <a:gs pos="100000">
                <a:srgbClr val="309AF4">
                  <a:alpha val="100000"/>
                </a:srgb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1514" name="文本框 11"/>
          <p:cNvSpPr txBox="1"/>
          <p:nvPr/>
        </p:nvSpPr>
        <p:spPr>
          <a:xfrm>
            <a:off x="1033463" y="5791200"/>
            <a:ext cx="10125075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输入联办流水号点击搜索，查看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办事进度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73188" y="298450"/>
            <a:ext cx="8310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高效办成一件事专题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18107"/>
          <a:stretch>
            <a:fillRect/>
          </a:stretch>
        </p:blipFill>
        <p:spPr>
          <a:xfrm>
            <a:off x="787543" y="1278595"/>
            <a:ext cx="10518775" cy="40880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8066"/>
          <a:stretch>
            <a:fillRect/>
          </a:stretch>
        </p:blipFill>
        <p:spPr>
          <a:xfrm>
            <a:off x="605842" y="798513"/>
            <a:ext cx="11341683" cy="5195887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25605" name="组合 78"/>
          <p:cNvGrpSpPr/>
          <p:nvPr/>
        </p:nvGrpSpPr>
        <p:grpSpPr>
          <a:xfrm>
            <a:off x="-263525" y="357188"/>
            <a:ext cx="1355725" cy="441325"/>
            <a:chOff x="-415" y="562"/>
            <a:chExt cx="2136" cy="696"/>
          </a:xfrm>
        </p:grpSpPr>
        <p:sp>
          <p:nvSpPr>
            <p:cNvPr id="7" name="椭圆 6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-41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65" y="562"/>
              <a:ext cx="696" cy="696"/>
            </a:xfrm>
            <a:prstGeom prst="ellipse">
              <a:avLst/>
            </a:prstGeom>
            <a:gradFill>
              <a:gsLst>
                <a:gs pos="0">
                  <a:srgbClr val="04B9A2"/>
                </a:gs>
                <a:gs pos="100000">
                  <a:srgbClr val="338DF8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  <p:sp>
          <p:nvSpPr>
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545" y="562"/>
              <a:ext cx="696" cy="696"/>
            </a:xfrm>
            <a:prstGeom prst="ellipse">
              <a:avLst/>
            </a:prstGeom>
            <a:solidFill>
              <a:srgbClr val="D5E2FF"/>
            </a:solidFill>
            <a:ln w="88900">
              <a:noFill/>
            </a:ln>
            <a:effectLst>
              <a:outerShdw blurRad="355600" dist="76200" dir="16200000" rotWithShape="0">
                <a:srgbClr val="3875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<p:cNvSpPr/>
            <p:nvPr/>
          </p:nvSpPr>
          <p:spPr>
            <a:xfrm>
              <a:off x="1025" y="562"/>
              <a:ext cx="696" cy="696"/>
            </a:xfrm>
            <a:prstGeom prst="ellipse">
              <a:avLst/>
            </a:prstGeom>
            <a:gradFill>
              <a:gsLst>
                <a:gs pos="100000">
                  <a:srgbClr val="3290F7"/>
                </a:gs>
                <a:gs pos="0">
                  <a:srgbClr val="06B9A4"/>
                </a:gs>
              </a:gsLst>
              <a:lin ang="5400000" scaled="1"/>
            </a:gra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zh-CN" altLang="en-US" strike="noStrike" noProof="1">
                <a:solidFill>
                  <a:schemeClr val="lt1"/>
                </a:solidFill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73188" y="298450"/>
            <a:ext cx="8310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查看高效办成一件事进度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31850" y="5772150"/>
            <a:ext cx="10518775" cy="439738"/>
          </a:xfrm>
          <a:prstGeom prst="rect">
            <a:avLst/>
          </a:prstGeom>
          <a:gradFill>
            <a:gsLst>
              <a:gs pos="0">
                <a:srgbClr val="13B7BE">
                  <a:alpha val="100000"/>
                </a:srgbClr>
              </a:gs>
              <a:gs pos="100000">
                <a:srgbClr val="309AF4">
                  <a:alpha val="100000"/>
                </a:srgb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5612" name="文本框 11"/>
          <p:cNvSpPr txBox="1"/>
          <p:nvPr/>
        </p:nvSpPr>
        <p:spPr>
          <a:xfrm>
            <a:off x="1033463" y="5791200"/>
            <a:ext cx="10125075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查看进度详情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同心圆 7"/>
          <p:cNvSpPr/>
          <p:nvPr/>
        </p:nvSpPr>
        <p:spPr>
          <a:xfrm rot="7468703">
            <a:off x="-710406" y="-797719"/>
            <a:ext cx="8455025" cy="8453438"/>
          </a:xfrm>
          <a:prstGeom prst="donut">
            <a:avLst>
              <a:gd name="adj" fmla="val 12710"/>
            </a:avLst>
          </a:prstGeom>
          <a:gradFill>
            <a:gsLst>
              <a:gs pos="0">
                <a:srgbClr val="0425AB">
                  <a:alpha val="0"/>
                </a:srgbClr>
              </a:gs>
              <a:gs pos="99000">
                <a:srgbClr val="1391E6">
                  <a:alpha val="1146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defRPr/>
            </a:pPr>
            <a:endParaRPr kumimoji="1" lang="zh-CN" altLang="en-US" sz="1800" strike="noStrike" noProof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同心圆 2"/>
          <p:cNvSpPr/>
          <p:nvPr/>
        </p:nvSpPr>
        <p:spPr>
          <a:xfrm rot="7468703">
            <a:off x="868363" y="779463"/>
            <a:ext cx="5299075" cy="5299075"/>
          </a:xfrm>
          <a:prstGeom prst="donut">
            <a:avLst>
              <a:gd name="adj" fmla="val 15461"/>
            </a:avLst>
          </a:prstGeom>
          <a:gradFill>
            <a:gsLst>
              <a:gs pos="98000">
                <a:srgbClr val="0089BC">
                  <a:alpha val="100000"/>
                </a:srgbClr>
              </a:gs>
              <a:gs pos="15000">
                <a:srgbClr val="009E83">
                  <a:alpha val="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defRPr/>
            </a:pPr>
            <a:endParaRPr kumimoji="1" lang="zh-CN" altLang="en-US" sz="1800" strike="noStrike" noProof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6323" name="文本框 3"/>
          <p:cNvSpPr txBox="1"/>
          <p:nvPr/>
        </p:nvSpPr>
        <p:spPr>
          <a:xfrm>
            <a:off x="5172075" y="2570163"/>
            <a:ext cx="7368021" cy="134120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200" b="1" dirty="0">
                <a:solidFill>
                  <a:srgbClr val="033A8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一件事电子结果查询</a:t>
            </a:r>
            <a:endParaRPr lang="zh-CN" altLang="en-US" sz="4200" b="1" dirty="0">
              <a:solidFill>
                <a:srgbClr val="033A8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操作介绍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36813" y="2562225"/>
            <a:ext cx="1903413" cy="1732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1" lang="en-US" altLang="zh-CN" sz="10665" b="1" noProof="1">
                <a:solidFill>
                  <a:srgbClr val="0078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02</a:t>
            </a:r>
            <a:endParaRPr kumimoji="1" lang="en-US" altLang="zh-CN" sz="10665" b="1" noProof="1">
              <a:solidFill>
                <a:srgbClr val="0078C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57346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82675"/>
            <a:ext cx="10820400" cy="4708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7347" name="组合 13"/>
          <p:cNvGrpSpPr/>
          <p:nvPr/>
        </p:nvGrpSpPr>
        <p:grpSpPr>
          <a:xfrm>
            <a:off x="-263525" y="357027"/>
            <a:ext cx="9947393" cy="442370"/>
            <a:chOff x="-415" y="562"/>
            <a:chExt cx="15666" cy="696"/>
          </a:xfrm>
        </p:grpSpPr>
        <p:grpSp>
          <p:nvGrpSpPr>
            <p:cNvPr id="57349" name="组合 15"/>
            <p:cNvGrpSpPr/>
            <p:nvPr/>
          </p:nvGrpSpPr>
          <p:grpSpPr>
            <a:xfrm>
              <a:off x="-415" y="562"/>
              <a:ext cx="2136" cy="696"/>
              <a:chOff x="-415" y="562"/>
              <a:chExt cx="2136" cy="696"/>
            </a:xfrm>
          </p:grpSpPr>
          <p:sp>
            <p:nvSpPr>
              <p:cNvPr id="17" name="椭圆 16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-41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18" name="椭圆 1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65" y="562"/>
                <a:ext cx="696" cy="696"/>
              </a:xfrm>
              <a:prstGeom prst="ellipse">
                <a:avLst/>
              </a:prstGeom>
              <a:gradFill>
                <a:gsLst>
                  <a:gs pos="0">
                    <a:srgbClr val="04B9A2"/>
                  </a:gs>
                  <a:gs pos="100000">
                    <a:srgbClr val="338DF8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  <p:sp>
            <p:nvSpPr>
              <p:cNvPr id="19" name="椭圆 1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54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20" name="椭圆 1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1025" y="562"/>
                <a:ext cx="696" cy="696"/>
              </a:xfrm>
              <a:prstGeom prst="ellipse">
                <a:avLst/>
              </a:prstGeom>
              <a:gradFill>
                <a:gsLst>
                  <a:gs pos="100000">
                    <a:srgbClr val="3290F7"/>
                  </a:gs>
                  <a:gs pos="0">
                    <a:srgbClr val="06B9A4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57354" name="文本框 20"/>
            <p:cNvSpPr txBox="1"/>
            <p:nvPr/>
          </p:nvSpPr>
          <p:spPr>
            <a:xfrm>
              <a:off x="2162" y="581"/>
              <a:ext cx="13089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一、一件事电子结果查询指引</a:t>
              </a:r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7355" name="组合 21"/>
          <p:cNvGrpSpPr/>
          <p:nvPr/>
        </p:nvGrpSpPr>
        <p:grpSpPr>
          <a:xfrm>
            <a:off x="831850" y="5772150"/>
            <a:ext cx="10518775" cy="439738"/>
            <a:chOff x="1310" y="9089"/>
            <a:chExt cx="16565" cy="694"/>
          </a:xfrm>
        </p:grpSpPr>
        <p:sp>
          <p:nvSpPr>
            <p:cNvPr id="23" name="矩形 22"/>
            <p:cNvSpPr/>
            <p:nvPr/>
          </p:nvSpPr>
          <p:spPr>
            <a:xfrm>
              <a:off x="1310" y="9089"/>
              <a:ext cx="16565" cy="694"/>
            </a:xfrm>
            <a:prstGeom prst="rect">
              <a:avLst/>
            </a:prstGeom>
            <a:gradFill>
              <a:gsLst>
                <a:gs pos="0">
                  <a:srgbClr val="13B7BE">
                    <a:alpha val="100000"/>
                  </a:srgbClr>
                </a:gs>
                <a:gs pos="100000">
                  <a:srgbClr val="309AF4">
                    <a:alpha val="100000"/>
                  </a:srgbClr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57357" name="文本框 23"/>
            <p:cNvSpPr txBox="1"/>
            <p:nvPr/>
          </p:nvSpPr>
          <p:spPr>
            <a:xfrm>
              <a:off x="1627" y="9119"/>
              <a:ext cx="15946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第一步：访问广东政务服务网，切换到广州市，点击首页里的</a:t>
              </a:r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“市民网页”</a:t>
              </a:r>
              <a:endPara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6424613"/>
            <a:ext cx="12192000" cy="433388"/>
          </a:xfrm>
          <a:prstGeom prst="rect">
            <a:avLst/>
          </a:prstGeom>
          <a:gradFill>
            <a:gsLst>
              <a:gs pos="0">
                <a:srgbClr val="009E83"/>
              </a:gs>
              <a:gs pos="100000">
                <a:srgbClr val="0075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59395" name="组合 21"/>
          <p:cNvGrpSpPr/>
          <p:nvPr/>
        </p:nvGrpSpPr>
        <p:grpSpPr>
          <a:xfrm>
            <a:off x="831850" y="5772150"/>
            <a:ext cx="10518775" cy="439738"/>
            <a:chOff x="1310" y="9089"/>
            <a:chExt cx="16565" cy="694"/>
          </a:xfrm>
        </p:grpSpPr>
        <p:sp>
          <p:nvSpPr>
            <p:cNvPr id="23" name="矩形 22"/>
            <p:cNvSpPr/>
            <p:nvPr/>
          </p:nvSpPr>
          <p:spPr>
            <a:xfrm>
              <a:off x="1310" y="9089"/>
              <a:ext cx="16565" cy="694"/>
            </a:xfrm>
            <a:prstGeom prst="rect">
              <a:avLst/>
            </a:prstGeom>
            <a:gradFill>
              <a:gsLst>
                <a:gs pos="0">
                  <a:srgbClr val="13B7BE">
                    <a:alpha val="100000"/>
                  </a:srgbClr>
                </a:gs>
                <a:gs pos="100000">
                  <a:srgbClr val="309AF4">
                    <a:alpha val="100000"/>
                  </a:srgbClr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59397" name="文本框 23"/>
            <p:cNvSpPr txBox="1"/>
            <p:nvPr/>
          </p:nvSpPr>
          <p:spPr>
            <a:xfrm>
              <a:off x="1627" y="9119"/>
              <a:ext cx="15946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第二步：办事人登录，办事人如已登录，就跳过这一步。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59398" name="组合 1"/>
          <p:cNvGrpSpPr/>
          <p:nvPr/>
        </p:nvGrpSpPr>
        <p:grpSpPr>
          <a:xfrm>
            <a:off x="-263525" y="357027"/>
            <a:ext cx="9947393" cy="688978"/>
            <a:chOff x="-415" y="562"/>
            <a:chExt cx="15666" cy="1084"/>
          </a:xfrm>
        </p:grpSpPr>
        <p:grpSp>
          <p:nvGrpSpPr>
            <p:cNvPr id="59400" name="组合 6"/>
            <p:cNvGrpSpPr/>
            <p:nvPr/>
          </p:nvGrpSpPr>
          <p:grpSpPr>
            <a:xfrm>
              <a:off x="-415" y="562"/>
              <a:ext cx="2136" cy="696"/>
              <a:chOff x="-415" y="562"/>
              <a:chExt cx="2136" cy="696"/>
            </a:xfrm>
          </p:grpSpPr>
          <p:sp>
            <p:nvSpPr>
              <p:cNvPr id="8" name="椭圆 7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-41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9" name="椭圆 8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65" y="562"/>
                <a:ext cx="696" cy="696"/>
              </a:xfrm>
              <a:prstGeom prst="ellipse">
                <a:avLst/>
              </a:prstGeom>
              <a:gradFill>
                <a:gsLst>
                  <a:gs pos="0">
                    <a:srgbClr val="04B9A2"/>
                  </a:gs>
                  <a:gs pos="100000">
                    <a:srgbClr val="338DF8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椭圆 9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545" y="562"/>
                <a:ext cx="696" cy="696"/>
              </a:xfrm>
              <a:prstGeom prst="ellipse">
                <a:avLst/>
              </a:prstGeom>
              <a:solidFill>
                <a:srgbClr val="D5E2FF"/>
              </a:solidFill>
              <a:ln w="88900">
                <a:noFill/>
              </a:ln>
              <a:effectLst>
                <a:outerShdw blurRad="355600" dist="76200" dir="16200000" rotWithShape="0">
                  <a:srgbClr val="3875FE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11" name="椭圆 10" descr="e7d195523061f1c02e66e4f24090f95771f2a25398b4c6a397210DEF3B34B42E7CAE3753A3E55670C5C5B393DCCD8D49F265F3A29442F2D10D421F974AABEA3384308323DA72972389F1817D14B0E6008E12DF713E494A33B0DC4441E552D64FFB81CA3580ED04D9E13E17CB67834F7E647A5952E30C4BF5C53BB74D6E3690B50D35B70426129CA9"/>
              <p:cNvSpPr/>
              <p:nvPr/>
            </p:nvSpPr>
            <p:spPr>
              <a:xfrm>
                <a:off x="1025" y="562"/>
                <a:ext cx="696" cy="696"/>
              </a:xfrm>
              <a:prstGeom prst="ellipse">
                <a:avLst/>
              </a:prstGeom>
              <a:gradFill>
                <a:gsLst>
                  <a:gs pos="100000">
                    <a:srgbClr val="3290F7"/>
                  </a:gs>
                  <a:gs pos="0">
                    <a:srgbClr val="06B9A4"/>
                  </a:gs>
                </a:gsLst>
                <a:lin ang="5400000" scaled="1"/>
              </a:gra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fontAlgn="base"/>
                <a:endParaRPr lang="zh-CN" altLang="en-US" strike="noStrike" noProof="1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59405" name="文本框 11"/>
            <p:cNvSpPr txBox="1"/>
            <p:nvPr/>
          </p:nvSpPr>
          <p:spPr>
            <a:xfrm>
              <a:off x="2162" y="581"/>
              <a:ext cx="13089" cy="10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一、一件事电子结果查询指引</a:t>
              </a:r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endPara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6787"/>
          <a:stretch>
            <a:fillRect/>
          </a:stretch>
        </p:blipFill>
        <p:spPr>
          <a:xfrm>
            <a:off x="625194" y="864100"/>
            <a:ext cx="10941612" cy="4895282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commondata" val="eyJoZGlkIjoiMjUzNGJjM2E3Y2RkMzNiOWIwM2FjZDRjYTY4ZDM0ZWI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WPS 演示</Application>
  <PresentationFormat>宽屏</PresentationFormat>
  <Paragraphs>47</Paragraphs>
  <Slides>12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宋体</vt:lpstr>
      <vt:lpstr>Wingdings</vt:lpstr>
      <vt:lpstr>Calibri</vt:lpstr>
      <vt:lpstr>微软雅黑</vt:lpstr>
      <vt:lpstr>阿里巴巴普惠体 2.0 95 ExtraBold</vt:lpstr>
      <vt:lpstr>Arial Unicode MS</vt:lpstr>
      <vt:lpstr>Calibri Light</vt:lpstr>
      <vt:lpstr>等线</vt:lpstr>
      <vt:lpstr>Office</vt:lpstr>
      <vt:lpstr>自定义设计方案</vt:lpstr>
      <vt:lpstr>1_Office 主题</vt:lpstr>
      <vt:lpstr>1_Office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wangyonghua</dc:creator>
  <cp:lastModifiedBy>梁敏婷</cp:lastModifiedBy>
  <cp:revision>263</cp:revision>
  <dcterms:created xsi:type="dcterms:W3CDTF">2023-06-26T10:31:00Z</dcterms:created>
  <dcterms:modified xsi:type="dcterms:W3CDTF">2025-06-26T09:10:26Z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D75605190FB9484586B421629AE2EC57</vt:lpwstr>
  </property>
</Properties>
</file>